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7" r:id="rId2"/>
    <p:sldId id="258" r:id="rId3"/>
    <p:sldId id="259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E8F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230"/>
    <p:restoredTop sz="88571"/>
  </p:normalViewPr>
  <p:slideViewPr>
    <p:cSldViewPr snapToGrid="0" snapToObjects="1">
      <p:cViewPr varScale="1">
        <p:scale>
          <a:sx n="44" d="100"/>
          <a:sy n="44" d="100"/>
        </p:scale>
        <p:origin x="1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8AC47E-50EC-5746-B59E-6BC1D18DCEC7}" type="datetimeFigureOut">
              <a:rPr kumimoji="1" lang="zh-CN" altLang="en-US" smtClean="0"/>
              <a:t>2023/7/29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D4BFF9-288C-8347-AEA6-F21D0A79794F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/>
        </p:nvSpPr>
        <p:spPr>
          <a:xfrm>
            <a:off x="2316480" y="1567180"/>
            <a:ext cx="7208520" cy="3705860"/>
          </a:xfrm>
          <a:prstGeom prst="roundRect">
            <a:avLst/>
          </a:prstGeom>
          <a:noFill/>
          <a:ln w="25400">
            <a:solidFill>
              <a:schemeClr val="tx1"/>
            </a:solidFill>
          </a:ln>
        </p:spPr>
        <p:style>
          <a:lnRef idx="0">
            <a:schemeClr val="accent5"/>
          </a:lnRef>
          <a:fillRef idx="3">
            <a:schemeClr val="accent5"/>
          </a:fillRef>
          <a:effectRef idx="3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剪去单圆角的矩形 19">
            <a:extLst>
              <a:ext uri="{FF2B5EF4-FFF2-40B4-BE49-F238E27FC236}">
                <a16:creationId xmlns:a16="http://schemas.microsoft.com/office/drawing/2014/main" id="{F96A2FB0-8584-D343-A5F8-13FCED9566D1}"/>
              </a:ext>
            </a:extLst>
          </p:cNvPr>
          <p:cNvSpPr/>
          <p:nvPr/>
        </p:nvSpPr>
        <p:spPr>
          <a:xfrm>
            <a:off x="7619255" y="949484"/>
            <a:ext cx="2405073" cy="1231441"/>
          </a:xfrm>
          <a:prstGeom prst="snipRound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2700020" y="2901697"/>
            <a:ext cx="1767840" cy="2011680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2700020" y="3396436"/>
            <a:ext cx="1767840" cy="95410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Generator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080000" y="2869734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8" name="文本框 7"/>
          <p:cNvSpPr txBox="1"/>
          <p:nvPr/>
        </p:nvSpPr>
        <p:spPr>
          <a:xfrm>
            <a:off x="4942840" y="3611880"/>
            <a:ext cx="188468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Scheduler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18400" y="2862337"/>
            <a:ext cx="1747520" cy="2022306"/>
          </a:xfrm>
          <a:prstGeom prst="rect">
            <a:avLst/>
          </a:prstGeom>
          <a:solidFill>
            <a:schemeClr val="accent4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7449820" y="3611880"/>
            <a:ext cx="188468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Queues</a:t>
            </a:r>
            <a:endParaRPr kumimoji="1" lang="zh-CN" altLang="en-US" sz="2800" dirty="0">
              <a:solidFill>
                <a:schemeClr val="bg1"/>
              </a:solidFill>
              <a:latin typeface="Chalkboard" panose="03050602040202020205" pitchFamily="66" charset="0"/>
            </a:endParaRPr>
          </a:p>
        </p:txBody>
      </p:sp>
      <p:sp>
        <p:nvSpPr>
          <p:cNvPr id="4" name="椭圆 3"/>
          <p:cNvSpPr/>
          <p:nvPr/>
        </p:nvSpPr>
        <p:spPr>
          <a:xfrm>
            <a:off x="273812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273812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Job</a:t>
            </a:r>
          </a:p>
        </p:txBody>
      </p:sp>
      <p:sp>
        <p:nvSpPr>
          <p:cNvPr id="12" name="椭圆 11"/>
          <p:cNvSpPr/>
          <p:nvPr/>
        </p:nvSpPr>
        <p:spPr>
          <a:xfrm>
            <a:off x="5080000" y="563418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5080000" y="5890736"/>
            <a:ext cx="1767840" cy="52322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Timeline</a:t>
            </a:r>
          </a:p>
        </p:txBody>
      </p:sp>
      <p:sp>
        <p:nvSpPr>
          <p:cNvPr id="14" name="椭圆 13"/>
          <p:cNvSpPr/>
          <p:nvPr/>
        </p:nvSpPr>
        <p:spPr>
          <a:xfrm>
            <a:off x="7546340" y="5660150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7498080" y="589073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Server</a:t>
            </a:r>
          </a:p>
        </p:txBody>
      </p:sp>
      <p:sp>
        <p:nvSpPr>
          <p:cNvPr id="17" name="椭圆 16"/>
          <p:cNvSpPr/>
          <p:nvPr/>
        </p:nvSpPr>
        <p:spPr>
          <a:xfrm>
            <a:off x="5166766" y="330146"/>
            <a:ext cx="1691640" cy="1036320"/>
          </a:xfrm>
          <a:prstGeom prst="ellipse">
            <a:avLst/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8" name="文本框 17"/>
          <p:cNvSpPr txBox="1"/>
          <p:nvPr/>
        </p:nvSpPr>
        <p:spPr>
          <a:xfrm>
            <a:off x="5128666" y="609526"/>
            <a:ext cx="176784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Policy</a:t>
            </a:r>
          </a:p>
        </p:txBody>
      </p:sp>
      <p:sp>
        <p:nvSpPr>
          <p:cNvPr id="19" name="文本框 18"/>
          <p:cNvSpPr txBox="1"/>
          <p:nvPr/>
        </p:nvSpPr>
        <p:spPr>
          <a:xfrm>
            <a:off x="7641589" y="1346604"/>
            <a:ext cx="241046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solidFill>
                  <a:schemeClr val="bg1"/>
                </a:solidFill>
                <a:latin typeface="Chalkboard" panose="03050602040202020205" pitchFamily="66" charset="0"/>
              </a:rPr>
              <a:t>Configuration</a:t>
            </a:r>
          </a:p>
        </p:txBody>
      </p:sp>
      <p:sp>
        <p:nvSpPr>
          <p:cNvPr id="21" name="文本框 20"/>
          <p:cNvSpPr txBox="1"/>
          <p:nvPr/>
        </p:nvSpPr>
        <p:spPr>
          <a:xfrm>
            <a:off x="2316480" y="598170"/>
            <a:ext cx="218948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3200" dirty="0">
                <a:latin typeface="Chalkboard" panose="03050602040202020205" pitchFamily="66" charset="0"/>
              </a:rPr>
              <a:t>Algorithms</a:t>
            </a:r>
          </a:p>
        </p:txBody>
      </p:sp>
      <p:cxnSp>
        <p:nvCxnSpPr>
          <p:cNvPr id="34" name="直线箭头连接符 33"/>
          <p:cNvCxnSpPr/>
          <p:nvPr/>
        </p:nvCxnSpPr>
        <p:spPr>
          <a:xfrm>
            <a:off x="6901180" y="3873490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线箭头连接符 34"/>
          <p:cNvCxnSpPr/>
          <p:nvPr/>
        </p:nvCxnSpPr>
        <p:spPr>
          <a:xfrm>
            <a:off x="35839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线箭头连接符 36"/>
          <p:cNvCxnSpPr>
            <a:stCxn id="11" idx="3"/>
          </p:cNvCxnSpPr>
          <p:nvPr/>
        </p:nvCxnSpPr>
        <p:spPr>
          <a:xfrm>
            <a:off x="4505960" y="6152346"/>
            <a:ext cx="43688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线箭头连接符 38"/>
          <p:cNvCxnSpPr/>
          <p:nvPr/>
        </p:nvCxnSpPr>
        <p:spPr>
          <a:xfrm flipV="1">
            <a:off x="592074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线箭头连接符 41"/>
          <p:cNvCxnSpPr/>
          <p:nvPr/>
        </p:nvCxnSpPr>
        <p:spPr>
          <a:xfrm>
            <a:off x="6901180" y="6152346"/>
            <a:ext cx="548640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箭头连接符 43"/>
          <p:cNvCxnSpPr/>
          <p:nvPr/>
        </p:nvCxnSpPr>
        <p:spPr>
          <a:xfrm flipV="1">
            <a:off x="8392160" y="5029200"/>
            <a:ext cx="0" cy="488731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线箭头连接符 47"/>
          <p:cNvCxnSpPr/>
          <p:nvPr/>
        </p:nvCxnSpPr>
        <p:spPr>
          <a:xfrm flipV="1">
            <a:off x="5968474" y="1366466"/>
            <a:ext cx="0" cy="1366108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框 5"/>
          <p:cNvSpPr txBox="1"/>
          <p:nvPr/>
        </p:nvSpPr>
        <p:spPr>
          <a:xfrm>
            <a:off x="1283970" y="1843173"/>
            <a:ext cx="5617210" cy="58477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ctr"/>
            <a:r>
              <a:rPr lang="en-US" altLang="zh-CN" sz="3200" dirty="0">
                <a:ln w="10160">
                  <a:noFill/>
                  <a:prstDash val="solid"/>
                </a:ln>
                <a:effectLst>
                  <a:outerShdw blurRad="38100" dist="22860" dir="5400000" algn="tl" rotWithShape="0">
                    <a:srgbClr val="000000">
                      <a:alpha val="30000"/>
                      <a:alpha val="30000"/>
                    </a:srgbClr>
                  </a:outerShdw>
                </a:effectLst>
                <a:latin typeface="Chalkboard" panose="03050602040202020205" pitchFamily="66" charset="0"/>
              </a:rPr>
              <a:t>Gym Environment</a:t>
            </a:r>
          </a:p>
        </p:txBody>
      </p:sp>
      <p:cxnSp>
        <p:nvCxnSpPr>
          <p:cNvPr id="59" name="直线箭头连接符 58"/>
          <p:cNvCxnSpPr/>
          <p:nvPr/>
        </p:nvCxnSpPr>
        <p:spPr>
          <a:xfrm flipH="1">
            <a:off x="4479201" y="901467"/>
            <a:ext cx="551357" cy="0"/>
          </a:xfrm>
          <a:prstGeom prst="straightConnector1">
            <a:avLst/>
          </a:prstGeom>
          <a:ln w="44450" cap="flat">
            <a:solidFill>
              <a:schemeClr val="tx1"/>
            </a:solidFill>
            <a:miter lim="800000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单圆角矩形 6">
            <a:extLst>
              <a:ext uri="{FF2B5EF4-FFF2-40B4-BE49-F238E27FC236}">
                <a16:creationId xmlns:a16="http://schemas.microsoft.com/office/drawing/2014/main" id="{6D574E4A-977D-5B41-BE53-2EE0EE788CC2}"/>
              </a:ext>
            </a:extLst>
          </p:cNvPr>
          <p:cNvSpPr/>
          <p:nvPr/>
        </p:nvSpPr>
        <p:spPr>
          <a:xfrm>
            <a:off x="4792980" y="2510790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6" name="单圆角矩形 5">
            <a:extLst>
              <a:ext uri="{FF2B5EF4-FFF2-40B4-BE49-F238E27FC236}">
                <a16:creationId xmlns:a16="http://schemas.microsoft.com/office/drawing/2014/main" id="{63E859C9-47E3-7A4C-A21A-62898103394E}"/>
              </a:ext>
            </a:extLst>
          </p:cNvPr>
          <p:cNvSpPr/>
          <p:nvPr/>
        </p:nvSpPr>
        <p:spPr>
          <a:xfrm>
            <a:off x="5113020" y="2714327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5" name="单圆角矩形 4">
            <a:extLst>
              <a:ext uri="{FF2B5EF4-FFF2-40B4-BE49-F238E27FC236}">
                <a16:creationId xmlns:a16="http://schemas.microsoft.com/office/drawing/2014/main" id="{ACA80A2B-35A6-334E-B653-4EA720A30A4E}"/>
              </a:ext>
            </a:extLst>
          </p:cNvPr>
          <p:cNvSpPr/>
          <p:nvPr/>
        </p:nvSpPr>
        <p:spPr>
          <a:xfrm>
            <a:off x="5433060" y="2987843"/>
            <a:ext cx="1645920" cy="1744980"/>
          </a:xfrm>
          <a:prstGeom prst="round1Rect">
            <a:avLst/>
          </a:prstGeom>
          <a:solidFill>
            <a:schemeClr val="accent4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D78F735-5410-3C4C-ACB8-83BA03E8CFBF}"/>
              </a:ext>
            </a:extLst>
          </p:cNvPr>
          <p:cNvSpPr txBox="1"/>
          <p:nvPr/>
        </p:nvSpPr>
        <p:spPr>
          <a:xfrm>
            <a:off x="5295900" y="3383280"/>
            <a:ext cx="192024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Source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Code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0CAE071-DD5C-4648-906F-3ABE086FCAE3}"/>
              </a:ext>
            </a:extLst>
          </p:cNvPr>
          <p:cNvSpPr txBox="1"/>
          <p:nvPr/>
        </p:nvSpPr>
        <p:spPr>
          <a:xfrm>
            <a:off x="4591050" y="205434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Environment</a:t>
            </a:r>
          </a:p>
        </p:txBody>
      </p:sp>
      <p:sp>
        <p:nvSpPr>
          <p:cNvPr id="8" name="剪去单圆角的矩形 7">
            <a:extLst>
              <a:ext uri="{FF2B5EF4-FFF2-40B4-BE49-F238E27FC236}">
                <a16:creationId xmlns:a16="http://schemas.microsoft.com/office/drawing/2014/main" id="{5E374F17-D735-B540-B61F-F9CEC201EE8B}"/>
              </a:ext>
            </a:extLst>
          </p:cNvPr>
          <p:cNvSpPr/>
          <p:nvPr/>
        </p:nvSpPr>
        <p:spPr>
          <a:xfrm>
            <a:off x="7128510" y="1685821"/>
            <a:ext cx="2335530" cy="1037927"/>
          </a:xfrm>
          <a:prstGeom prst="snipRound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D65D7905-B0DC-ED41-9F0B-0452DCA0F421}"/>
              </a:ext>
            </a:extLst>
          </p:cNvPr>
          <p:cNvSpPr txBox="1"/>
          <p:nvPr/>
        </p:nvSpPr>
        <p:spPr>
          <a:xfrm>
            <a:off x="7128510" y="1999878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Configuration</a:t>
            </a:r>
          </a:p>
        </p:txBody>
      </p:sp>
      <p:cxnSp>
        <p:nvCxnSpPr>
          <p:cNvPr id="11" name="曲线连接符 10">
            <a:extLst>
              <a:ext uri="{FF2B5EF4-FFF2-40B4-BE49-F238E27FC236}">
                <a16:creationId xmlns:a16="http://schemas.microsoft.com/office/drawing/2014/main" id="{B194A5AE-5669-F54D-9F50-2F0E13AA0F84}"/>
              </a:ext>
            </a:extLst>
          </p:cNvPr>
          <p:cNvCxnSpPr>
            <a:cxnSpLocks/>
            <a:endCxn id="9" idx="1"/>
          </p:cNvCxnSpPr>
          <p:nvPr/>
        </p:nvCxnSpPr>
        <p:spPr>
          <a:xfrm rot="5400000" flipH="1" flipV="1">
            <a:off x="6663779" y="2331884"/>
            <a:ext cx="535126" cy="394335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>
            <a:extLst>
              <a:ext uri="{FF2B5EF4-FFF2-40B4-BE49-F238E27FC236}">
                <a16:creationId xmlns:a16="http://schemas.microsoft.com/office/drawing/2014/main" id="{F45BD79C-44E2-AD41-BD8B-83C4B32878B1}"/>
              </a:ext>
            </a:extLst>
          </p:cNvPr>
          <p:cNvSpPr/>
          <p:nvPr/>
        </p:nvSpPr>
        <p:spPr>
          <a:xfrm>
            <a:off x="4621858" y="5167405"/>
            <a:ext cx="2335530" cy="1067588"/>
          </a:xfrm>
          <a:prstGeom prst="ellips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48F0F342-9AAB-AA4D-8E86-3E35B6F4F291}"/>
              </a:ext>
            </a:extLst>
          </p:cNvPr>
          <p:cNvSpPr txBox="1"/>
          <p:nvPr/>
        </p:nvSpPr>
        <p:spPr>
          <a:xfrm>
            <a:off x="4649736" y="5439589"/>
            <a:ext cx="233553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Algorithm</a:t>
            </a:r>
          </a:p>
        </p:txBody>
      </p:sp>
      <p:sp>
        <p:nvSpPr>
          <p:cNvPr id="15" name="剪去单角的矩形 14">
            <a:extLst>
              <a:ext uri="{FF2B5EF4-FFF2-40B4-BE49-F238E27FC236}">
                <a16:creationId xmlns:a16="http://schemas.microsoft.com/office/drawing/2014/main" id="{FC3F502F-A155-2E48-A39E-8B65EEBF6F95}"/>
              </a:ext>
            </a:extLst>
          </p:cNvPr>
          <p:cNvSpPr/>
          <p:nvPr/>
        </p:nvSpPr>
        <p:spPr>
          <a:xfrm>
            <a:off x="7399019" y="3037805"/>
            <a:ext cx="2186415" cy="1421502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A2557DCF-0BD0-904F-BA06-7D4A49C028C7}"/>
              </a:ext>
            </a:extLst>
          </p:cNvPr>
          <p:cNvSpPr txBox="1"/>
          <p:nvPr/>
        </p:nvSpPr>
        <p:spPr>
          <a:xfrm>
            <a:off x="7499879" y="5223634"/>
            <a:ext cx="2532930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hyper parameter</a:t>
            </a:r>
          </a:p>
        </p:txBody>
      </p:sp>
      <p:cxnSp>
        <p:nvCxnSpPr>
          <p:cNvPr id="18" name="直线箭头连接符 17">
            <a:extLst>
              <a:ext uri="{FF2B5EF4-FFF2-40B4-BE49-F238E27FC236}">
                <a16:creationId xmlns:a16="http://schemas.microsoft.com/office/drawing/2014/main" id="{11FE6754-6EE3-C34A-9B4E-3E5EA5604BCE}"/>
              </a:ext>
            </a:extLst>
          </p:cNvPr>
          <p:cNvCxnSpPr>
            <a:cxnSpLocks/>
            <a:stCxn id="15" idx="3"/>
          </p:cNvCxnSpPr>
          <p:nvPr/>
        </p:nvCxnSpPr>
        <p:spPr>
          <a:xfrm flipV="1">
            <a:off x="8492227" y="2714327"/>
            <a:ext cx="0" cy="323478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剪去单角的矩形 19">
            <a:extLst>
              <a:ext uri="{FF2B5EF4-FFF2-40B4-BE49-F238E27FC236}">
                <a16:creationId xmlns:a16="http://schemas.microsoft.com/office/drawing/2014/main" id="{7D82A436-F608-6940-9395-360F972BC9F5}"/>
              </a:ext>
            </a:extLst>
          </p:cNvPr>
          <p:cNvSpPr/>
          <p:nvPr/>
        </p:nvSpPr>
        <p:spPr>
          <a:xfrm>
            <a:off x="7399019" y="5168401"/>
            <a:ext cx="2633790" cy="886230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98429962-D969-6049-A7AA-A28D926A7757}"/>
              </a:ext>
            </a:extLst>
          </p:cNvPr>
          <p:cNvSpPr txBox="1"/>
          <p:nvPr/>
        </p:nvSpPr>
        <p:spPr>
          <a:xfrm>
            <a:off x="7487812" y="3137058"/>
            <a:ext cx="2247047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server number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service rate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AAFB10CB-6390-D348-BF14-7781EB743189}"/>
              </a:ext>
            </a:extLst>
          </p:cNvPr>
          <p:cNvCxnSpPr>
            <a:cxnSpLocks/>
          </p:cNvCxnSpPr>
          <p:nvPr/>
        </p:nvCxnSpPr>
        <p:spPr>
          <a:xfrm flipH="1">
            <a:off x="6926580" y="5675495"/>
            <a:ext cx="462810" cy="0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剪去单角的矩形 25">
            <a:extLst>
              <a:ext uri="{FF2B5EF4-FFF2-40B4-BE49-F238E27FC236}">
                <a16:creationId xmlns:a16="http://schemas.microsoft.com/office/drawing/2014/main" id="{C78E69B7-EE78-884E-A902-4C30F26B7CDF}"/>
              </a:ext>
            </a:extLst>
          </p:cNvPr>
          <p:cNvSpPr/>
          <p:nvPr/>
        </p:nvSpPr>
        <p:spPr>
          <a:xfrm>
            <a:off x="2065235" y="4363091"/>
            <a:ext cx="2363685" cy="1076498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79D3B8EC-B8BA-A148-9119-1ACF88A75A5F}"/>
              </a:ext>
            </a:extLst>
          </p:cNvPr>
          <p:cNvSpPr txBox="1"/>
          <p:nvPr/>
        </p:nvSpPr>
        <p:spPr>
          <a:xfrm>
            <a:off x="2175738" y="4479935"/>
            <a:ext cx="2247047" cy="83099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job generation</a:t>
            </a:r>
          </a:p>
        </p:txBody>
      </p:sp>
      <p:cxnSp>
        <p:nvCxnSpPr>
          <p:cNvPr id="28" name="直线箭头连接符 27">
            <a:extLst>
              <a:ext uri="{FF2B5EF4-FFF2-40B4-BE49-F238E27FC236}">
                <a16:creationId xmlns:a16="http://schemas.microsoft.com/office/drawing/2014/main" id="{2AD09DFD-8086-CB47-B847-1C399C5468CC}"/>
              </a:ext>
            </a:extLst>
          </p:cNvPr>
          <p:cNvCxnSpPr>
            <a:cxnSpLocks/>
            <a:stCxn id="27" idx="3"/>
          </p:cNvCxnSpPr>
          <p:nvPr/>
        </p:nvCxnSpPr>
        <p:spPr>
          <a:xfrm flipV="1">
            <a:off x="4422785" y="4491269"/>
            <a:ext cx="615315" cy="404165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曲线连接符 33">
            <a:extLst>
              <a:ext uri="{FF2B5EF4-FFF2-40B4-BE49-F238E27FC236}">
                <a16:creationId xmlns:a16="http://schemas.microsoft.com/office/drawing/2014/main" id="{EF577672-D922-1943-850E-17537854B8E6}"/>
              </a:ext>
            </a:extLst>
          </p:cNvPr>
          <p:cNvCxnSpPr>
            <a:cxnSpLocks/>
            <a:endCxn id="5" idx="2"/>
          </p:cNvCxnSpPr>
          <p:nvPr/>
        </p:nvCxnSpPr>
        <p:spPr>
          <a:xfrm flipV="1">
            <a:off x="5758815" y="4732823"/>
            <a:ext cx="497205" cy="434582"/>
          </a:xfrm>
          <a:prstGeom prst="curvedConnector2">
            <a:avLst/>
          </a:prstGeom>
          <a:ln w="476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剪去单角的矩形 36">
            <a:extLst>
              <a:ext uri="{FF2B5EF4-FFF2-40B4-BE49-F238E27FC236}">
                <a16:creationId xmlns:a16="http://schemas.microsoft.com/office/drawing/2014/main" id="{155FC1CF-BC29-DF44-8B6C-2826F3E113DA}"/>
              </a:ext>
            </a:extLst>
          </p:cNvPr>
          <p:cNvSpPr/>
          <p:nvPr/>
        </p:nvSpPr>
        <p:spPr>
          <a:xfrm>
            <a:off x="2059725" y="2315958"/>
            <a:ext cx="2264363" cy="1562359"/>
          </a:xfrm>
          <a:prstGeom prst="snip1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ECC91120-D7F9-324D-8345-30C3F2EA7350}"/>
              </a:ext>
            </a:extLst>
          </p:cNvPr>
          <p:cNvSpPr txBox="1"/>
          <p:nvPr/>
        </p:nvSpPr>
        <p:spPr>
          <a:xfrm>
            <a:off x="2214201" y="2523098"/>
            <a:ext cx="2174919" cy="1200329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kumimoji="1" lang="en-US" altLang="zh-CN" sz="2400" dirty="0">
                <a:latin typeface="Chalkboard" panose="03050602040202020205" pitchFamily="66" charset="0"/>
              </a:rPr>
              <a:t>Mutator: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state</a:t>
            </a:r>
          </a:p>
          <a:p>
            <a:r>
              <a:rPr kumimoji="1" lang="en-US" altLang="zh-CN" sz="2400" dirty="0">
                <a:latin typeface="Chalkboard" panose="03050602040202020205" pitchFamily="66" charset="0"/>
              </a:rPr>
              <a:t>representation</a:t>
            </a:r>
          </a:p>
        </p:txBody>
      </p:sp>
      <p:cxnSp>
        <p:nvCxnSpPr>
          <p:cNvPr id="39" name="直线箭头连接符 38">
            <a:extLst>
              <a:ext uri="{FF2B5EF4-FFF2-40B4-BE49-F238E27FC236}">
                <a16:creationId xmlns:a16="http://schemas.microsoft.com/office/drawing/2014/main" id="{7B8DBF3D-E4C0-F447-A93A-B5438502CE9F}"/>
              </a:ext>
            </a:extLst>
          </p:cNvPr>
          <p:cNvCxnSpPr>
            <a:cxnSpLocks/>
            <a:endCxn id="7" idx="1"/>
          </p:cNvCxnSpPr>
          <p:nvPr/>
        </p:nvCxnSpPr>
        <p:spPr>
          <a:xfrm>
            <a:off x="4335897" y="3137059"/>
            <a:ext cx="457083" cy="246221"/>
          </a:xfrm>
          <a:prstGeom prst="straightConnector1">
            <a:avLst/>
          </a:prstGeom>
          <a:ln w="41275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8185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290EA4A2-DCCE-3244-A0EC-6EFB6D82DB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7313" y="698078"/>
            <a:ext cx="1694180" cy="138267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68468A4-B0E2-AE4A-9694-26F6A31115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02761" y="809658"/>
            <a:ext cx="2233404" cy="1159509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E34726AE-968A-F747-9453-94BD38236DEA}"/>
              </a:ext>
            </a:extLst>
          </p:cNvPr>
          <p:cNvSpPr/>
          <p:nvPr/>
        </p:nvSpPr>
        <p:spPr>
          <a:xfrm>
            <a:off x="1256453" y="384387"/>
            <a:ext cx="7284720" cy="2209800"/>
          </a:xfrm>
          <a:prstGeom prst="rect">
            <a:avLst/>
          </a:prstGeom>
          <a:noFill/>
          <a:ln w="635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EEC209B-7272-C44A-94AD-842E826B9867}"/>
              </a:ext>
            </a:extLst>
          </p:cNvPr>
          <p:cNvSpPr txBox="1"/>
          <p:nvPr/>
        </p:nvSpPr>
        <p:spPr>
          <a:xfrm>
            <a:off x="1507067" y="213668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Healthcare Appointment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B11EC82F-B9D3-B743-A95A-D5AB99BEEEB2}"/>
              </a:ext>
            </a:extLst>
          </p:cNvPr>
          <p:cNvSpPr txBox="1"/>
          <p:nvPr/>
        </p:nvSpPr>
        <p:spPr>
          <a:xfrm>
            <a:off x="4436534" y="2121897"/>
            <a:ext cx="29294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dirty="0">
                <a:latin typeface="Chalkboard" panose="03050602040202020205" pitchFamily="66" charset="0"/>
              </a:rPr>
              <a:t>Job Scheduling</a:t>
            </a:r>
            <a:endParaRPr kumimoji="1" lang="zh-CN" altLang="en-US" dirty="0">
              <a:latin typeface="Chalkboard" panose="03050602040202020205" pitchFamily="66" charset="0"/>
            </a:endParaRP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59AAAC20-2A07-6745-969E-85E3E31142A1}"/>
              </a:ext>
            </a:extLst>
          </p:cNvPr>
          <p:cNvSpPr txBox="1"/>
          <p:nvPr/>
        </p:nvSpPr>
        <p:spPr>
          <a:xfrm>
            <a:off x="6952826" y="1035469"/>
            <a:ext cx="133265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4000" dirty="0">
                <a:latin typeface="Chalkboard" panose="03050602040202020205" pitchFamily="66" charset="0"/>
              </a:rPr>
              <a:t>. . .</a:t>
            </a:r>
            <a:endParaRPr kumimoji="1" lang="zh-CN" altLang="en-US" sz="4000" dirty="0">
              <a:latin typeface="Chalkboard" panose="03050602040202020205" pitchFamily="66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75368BC-78E9-1747-8919-BAB460329AD7}"/>
              </a:ext>
            </a:extLst>
          </p:cNvPr>
          <p:cNvSpPr/>
          <p:nvPr/>
        </p:nvSpPr>
        <p:spPr>
          <a:xfrm>
            <a:off x="1256453" y="3198356"/>
            <a:ext cx="3180081" cy="762415"/>
          </a:xfrm>
          <a:prstGeom prst="rect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State Representation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AAB20F4-E0BB-D449-AB5F-6AB4B1560CAA}"/>
              </a:ext>
            </a:extLst>
          </p:cNvPr>
          <p:cNvSpPr/>
          <p:nvPr/>
        </p:nvSpPr>
        <p:spPr>
          <a:xfrm>
            <a:off x="1256454" y="4673491"/>
            <a:ext cx="4348480" cy="1507175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BF35E219-63D2-5D45-B1C4-3E2CDB8F145E}"/>
              </a:ext>
            </a:extLst>
          </p:cNvPr>
          <p:cNvSpPr/>
          <p:nvPr/>
        </p:nvSpPr>
        <p:spPr>
          <a:xfrm>
            <a:off x="1507067" y="4948560"/>
            <a:ext cx="1890466" cy="633194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Algorithm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3ECC4A9D-C0C8-F549-81B9-98C9BA560B07}"/>
              </a:ext>
            </a:extLst>
          </p:cNvPr>
          <p:cNvSpPr/>
          <p:nvPr/>
        </p:nvSpPr>
        <p:spPr>
          <a:xfrm>
            <a:off x="3605815" y="4939496"/>
            <a:ext cx="1541918" cy="642257"/>
          </a:xfrm>
          <a:prstGeom prst="rect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sz="2400" dirty="0">
                <a:latin typeface="Chalkboard" panose="03050602040202020205" pitchFamily="66" charset="0"/>
              </a:rPr>
              <a:t>Training</a:t>
            </a:r>
            <a:endParaRPr kumimoji="1" lang="zh-CN" altLang="en-US" sz="2400" dirty="0">
              <a:latin typeface="Chalkboard" panose="03050602040202020205" pitchFamily="66" charset="0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586905BA-571F-7848-AAE7-7758FAE95077}"/>
              </a:ext>
            </a:extLst>
          </p:cNvPr>
          <p:cNvSpPr txBox="1"/>
          <p:nvPr/>
        </p:nvSpPr>
        <p:spPr>
          <a:xfrm>
            <a:off x="8703765" y="535180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Queueing Systems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7B1BE2EE-F401-2C4D-A26E-EFD62C127DB9}"/>
              </a:ext>
            </a:extLst>
          </p:cNvPr>
          <p:cNvSpPr txBox="1"/>
          <p:nvPr/>
        </p:nvSpPr>
        <p:spPr>
          <a:xfrm>
            <a:off x="2662979" y="5657446"/>
            <a:ext cx="198839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Deep RL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cxnSp>
        <p:nvCxnSpPr>
          <p:cNvPr id="20" name="直线箭头连接符 19">
            <a:extLst>
              <a:ext uri="{FF2B5EF4-FFF2-40B4-BE49-F238E27FC236}">
                <a16:creationId xmlns:a16="http://schemas.microsoft.com/office/drawing/2014/main" id="{4D734434-EB8C-944E-AC10-ECA86034EB74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2846494" y="2650126"/>
            <a:ext cx="0" cy="548230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线箭头连接符 21">
            <a:extLst>
              <a:ext uri="{FF2B5EF4-FFF2-40B4-BE49-F238E27FC236}">
                <a16:creationId xmlns:a16="http://schemas.microsoft.com/office/drawing/2014/main" id="{106A25E3-EBBB-E34C-B594-DC6298504780}"/>
              </a:ext>
            </a:extLst>
          </p:cNvPr>
          <p:cNvCxnSpPr>
            <a:cxnSpLocks/>
            <a:stCxn id="10" idx="2"/>
          </p:cNvCxnSpPr>
          <p:nvPr/>
        </p:nvCxnSpPr>
        <p:spPr>
          <a:xfrm>
            <a:off x="2846494" y="3960771"/>
            <a:ext cx="0" cy="687429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线箭头连接符 23">
            <a:extLst>
              <a:ext uri="{FF2B5EF4-FFF2-40B4-BE49-F238E27FC236}">
                <a16:creationId xmlns:a16="http://schemas.microsoft.com/office/drawing/2014/main" id="{B8DFA0CA-9C7E-BE4B-851B-7F069FC6D423}"/>
              </a:ext>
            </a:extLst>
          </p:cNvPr>
          <p:cNvCxnSpPr>
            <a:cxnSpLocks/>
          </p:cNvCxnSpPr>
          <p:nvPr/>
        </p:nvCxnSpPr>
        <p:spPr>
          <a:xfrm flipV="1">
            <a:off x="5855547" y="2593966"/>
            <a:ext cx="0" cy="1685357"/>
          </a:xfrm>
          <a:prstGeom prst="straightConnector1">
            <a:avLst/>
          </a:prstGeom>
          <a:ln w="635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文本框 26">
            <a:extLst>
              <a:ext uri="{FF2B5EF4-FFF2-40B4-BE49-F238E27FC236}">
                <a16:creationId xmlns:a16="http://schemas.microsoft.com/office/drawing/2014/main" id="{18353BF5-ACAB-7B43-9208-9421B826CE64}"/>
              </a:ext>
            </a:extLst>
          </p:cNvPr>
          <p:cNvSpPr txBox="1"/>
          <p:nvPr/>
        </p:nvSpPr>
        <p:spPr>
          <a:xfrm>
            <a:off x="7130626" y="3437551"/>
            <a:ext cx="2082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Decisions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pic>
        <p:nvPicPr>
          <p:cNvPr id="28" name="图片 27">
            <a:extLst>
              <a:ext uri="{FF2B5EF4-FFF2-40B4-BE49-F238E27FC236}">
                <a16:creationId xmlns:a16="http://schemas.microsoft.com/office/drawing/2014/main" id="{B57B587E-0ED1-C648-AD69-EF75CA351B2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111" y="2673689"/>
            <a:ext cx="2111352" cy="2111352"/>
          </a:xfrm>
          <a:prstGeom prst="rect">
            <a:avLst/>
          </a:prstGeom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7F590DC0-A1C1-084E-B6E0-83D7143FEF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4176" y="1666522"/>
            <a:ext cx="957169" cy="957169"/>
          </a:xfrm>
          <a:prstGeom prst="rect">
            <a:avLst/>
          </a:prstGeom>
        </p:spPr>
      </p:pic>
      <p:sp>
        <p:nvSpPr>
          <p:cNvPr id="32" name="文本框 31">
            <a:extLst>
              <a:ext uri="{FF2B5EF4-FFF2-40B4-BE49-F238E27FC236}">
                <a16:creationId xmlns:a16="http://schemas.microsoft.com/office/drawing/2014/main" id="{7110B12C-0740-8142-BE22-76772C869304}"/>
              </a:ext>
            </a:extLst>
          </p:cNvPr>
          <p:cNvSpPr txBox="1"/>
          <p:nvPr/>
        </p:nvSpPr>
        <p:spPr>
          <a:xfrm>
            <a:off x="9225280" y="5104699"/>
            <a:ext cx="181186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Chalkboard" panose="03050602040202020205" pitchFamily="66" charset="0"/>
              </a:rPr>
              <a:t>System Operator</a:t>
            </a:r>
            <a:endParaRPr kumimoji="1" lang="zh-CN" altLang="en-US" sz="2800" dirty="0">
              <a:latin typeface="Chalkboard" panose="03050602040202020205" pitchFamily="66" charset="0"/>
            </a:endParaRPr>
          </a:p>
        </p:txBody>
      </p:sp>
      <p:sp>
        <p:nvSpPr>
          <p:cNvPr id="33" name="矩形 32">
            <a:extLst>
              <a:ext uri="{FF2B5EF4-FFF2-40B4-BE49-F238E27FC236}">
                <a16:creationId xmlns:a16="http://schemas.microsoft.com/office/drawing/2014/main" id="{CED28CAF-7DEB-B24E-A156-236A81A5E623}"/>
              </a:ext>
            </a:extLst>
          </p:cNvPr>
          <p:cNvSpPr/>
          <p:nvPr/>
        </p:nvSpPr>
        <p:spPr>
          <a:xfrm>
            <a:off x="5855547" y="4673492"/>
            <a:ext cx="2685626" cy="1507174"/>
          </a:xfrm>
          <a:prstGeom prst="rect">
            <a:avLst/>
          </a:prstGeom>
          <a:solidFill>
            <a:schemeClr val="accent4"/>
          </a:solidFill>
          <a:ln w="635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dirty="0"/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4167F31A-63CA-1945-B4DF-C481D3242A6D}"/>
              </a:ext>
            </a:extLst>
          </p:cNvPr>
          <p:cNvSpPr txBox="1"/>
          <p:nvPr/>
        </p:nvSpPr>
        <p:spPr>
          <a:xfrm>
            <a:off x="6156960" y="5011256"/>
            <a:ext cx="20828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Input</a:t>
            </a:r>
          </a:p>
          <a:p>
            <a:pPr algn="ctr"/>
            <a:r>
              <a:rPr kumimoji="1" lang="en-US" altLang="zh-CN" sz="2800" dirty="0">
                <a:latin typeface="Chalkboard" panose="03050602040202020205" pitchFamily="66" charset="0"/>
              </a:rPr>
              <a:t>Workload</a:t>
            </a:r>
          </a:p>
        </p:txBody>
      </p:sp>
      <p:cxnSp>
        <p:nvCxnSpPr>
          <p:cNvPr id="43" name="直线连接符 42">
            <a:extLst>
              <a:ext uri="{FF2B5EF4-FFF2-40B4-BE49-F238E27FC236}">
                <a16:creationId xmlns:a16="http://schemas.microsoft.com/office/drawing/2014/main" id="{1F0EEA58-D1C3-E143-BE28-700D6041590C}"/>
              </a:ext>
            </a:extLst>
          </p:cNvPr>
          <p:cNvCxnSpPr/>
          <p:nvPr/>
        </p:nvCxnSpPr>
        <p:spPr>
          <a:xfrm flipV="1">
            <a:off x="4636137" y="4254032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线连接符 43">
            <a:extLst>
              <a:ext uri="{FF2B5EF4-FFF2-40B4-BE49-F238E27FC236}">
                <a16:creationId xmlns:a16="http://schemas.microsoft.com/office/drawing/2014/main" id="{520654E1-1B9A-F844-89B1-EB8B3B749BE5}"/>
              </a:ext>
            </a:extLst>
          </p:cNvPr>
          <p:cNvCxnSpPr/>
          <p:nvPr/>
        </p:nvCxnSpPr>
        <p:spPr>
          <a:xfrm flipV="1">
            <a:off x="7132320" y="4279323"/>
            <a:ext cx="0" cy="394168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线连接符 44">
            <a:extLst>
              <a:ext uri="{FF2B5EF4-FFF2-40B4-BE49-F238E27FC236}">
                <a16:creationId xmlns:a16="http://schemas.microsoft.com/office/drawing/2014/main" id="{D9802DBA-BA5A-AD41-A57F-97331EF1A0DA}"/>
              </a:ext>
            </a:extLst>
          </p:cNvPr>
          <p:cNvCxnSpPr>
            <a:cxnSpLocks/>
          </p:cNvCxnSpPr>
          <p:nvPr/>
        </p:nvCxnSpPr>
        <p:spPr>
          <a:xfrm>
            <a:off x="4636137" y="4279323"/>
            <a:ext cx="2494489" cy="0"/>
          </a:xfrm>
          <a:prstGeom prst="line">
            <a:avLst/>
          </a:prstGeom>
          <a:ln w="635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774972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720</TotalTime>
  <Words>55</Words>
  <Application>Microsoft Macintosh PowerPoint</Application>
  <PresentationFormat>Widescreen</PresentationFormat>
  <Paragraphs>38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等线</vt:lpstr>
      <vt:lpstr>等线 Light</vt:lpstr>
      <vt:lpstr>Arial</vt:lpstr>
      <vt:lpstr>Chalkboard</vt:lpstr>
      <vt:lpstr>Office 主题​​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Jiawei Li (FA Talent)</dc:creator>
  <cp:lastModifiedBy>Jiawei Li (FA Talent)</cp:lastModifiedBy>
  <cp:revision>62</cp:revision>
  <dcterms:created xsi:type="dcterms:W3CDTF">2023-02-14T05:10:14Z</dcterms:created>
  <dcterms:modified xsi:type="dcterms:W3CDTF">2023-07-29T07:54:31Z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D1CDFA6464096A0E0A01EB63C9CA88D2</vt:lpwstr>
  </property>
  <property fmtid="{D5CDD505-2E9C-101B-9397-08002B2CF9AE}" pid="3" name="KSOProductBuildVer">
    <vt:lpwstr>2052-5.0.0.7550</vt:lpwstr>
  </property>
</Properties>
</file>

<file path=docProps/thumbnail.jpeg>
</file>